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86" r:id="rId2"/>
    <p:sldId id="290" r:id="rId3"/>
    <p:sldId id="289" r:id="rId4"/>
    <p:sldId id="288" r:id="rId5"/>
    <p:sldId id="29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  <a:srgbClr val="A3156A"/>
    <a:srgbClr val="550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6" d="100"/>
          <a:sy n="66" d="100"/>
        </p:scale>
        <p:origin x="-89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1D29E1-B746-490F-A31F-3BE64D190B0A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6DC67F-E868-4A1B-9782-448C9DC67B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9666-8781-4202-889A-85349DCAE5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3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2EA2-B0B0-4B56-96C5-8DCBB3271B1B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F952-962F-49C6-9276-6A9214D5D403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6D50-3D27-4B3F-997B-122900FEB1C8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E8B91-CA86-4C63-BABA-2919613E316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5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6B13-26F0-4EC2-8D57-576BC8C9E6D7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D53-5731-4386-8D47-78A995230BF2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CD4-7384-40E6-A62D-26ACD3FE9886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4DB-B228-42AD-9C23-E03F6E9457BF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CB6-B9A7-411C-A403-F445FCAD7FA1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5B7B-1913-410E-BF61-4417D2301EA8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9B1-002E-46BC-AAD9-312F3D6A90AC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52B6-826A-4C2D-9553-9A722BB458F8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BD4F4E4-EB32-4C92-84D0-2DC464B65C18}" type="datetime1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ar-SA"/>
              <a:t>د. طارق جنيدي/الاتصالات الإدارية/</a:t>
            </a:r>
            <a:r>
              <a:rPr lang="en-US" dirty="0"/>
              <a:t>MGT 301/Spring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54596C8-92EE-4584-A9EB-70A8CB5D8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lbanknote.com/training-course-evaluation-for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99392"/>
            <a:ext cx="8229600" cy="50323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ar-SA" altLang="zh-CN" sz="2400" b="1" dirty="0">
                <a:solidFill>
                  <a:schemeClr val="bg1"/>
                </a:solidFill>
                <a:cs typeface="+mn-cs"/>
                <a:hlinkClick r:id="rId2"/>
              </a:rPr>
              <a:t>نموذج تقييم برنامج تدريبي تقرير </a:t>
            </a:r>
            <a:r>
              <a:rPr lang="ar-JO" altLang="zh-CN" sz="2400" b="1" dirty="0">
                <a:solidFill>
                  <a:schemeClr val="bg1"/>
                </a:solidFill>
                <a:cs typeface="+mn-cs"/>
                <a:hlinkClick r:id="rId2"/>
              </a:rPr>
              <a:t>(</a:t>
            </a:r>
            <a:r>
              <a:rPr lang="ar-SA" altLang="zh-CN" sz="2400" b="1" dirty="0">
                <a:solidFill>
                  <a:schemeClr val="bg1"/>
                </a:solidFill>
                <a:cs typeface="+mn-cs"/>
                <a:hlinkClick r:id="rId2"/>
              </a:rPr>
              <a:t>المتدرب</a:t>
            </a:r>
            <a:r>
              <a:rPr lang="ar-JO" altLang="zh-CN" sz="2400" b="1" dirty="0">
                <a:solidFill>
                  <a:schemeClr val="bg1"/>
                </a:solidFill>
                <a:cs typeface="+mn-cs"/>
                <a:hlinkClick r:id="rId2"/>
              </a:rPr>
              <a:t>)</a:t>
            </a:r>
            <a:endParaRPr lang="en-US" sz="2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548680"/>
            <a:ext cx="8229600" cy="19812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z="1800" dirty="0">
                <a:solidFill>
                  <a:srgbClr val="FF0000"/>
                </a:solidFill>
              </a:rPr>
              <a:t>اسم البرنامج :</a:t>
            </a:r>
            <a:endParaRPr lang="ar-SA" altLang="zh-CN" sz="1800" dirty="0">
              <a:solidFill>
                <a:srgbClr val="FF0000"/>
              </a:solidFill>
            </a:endParaRP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مكان الانعقاد :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تاريخ الانعقاد :   من   /   /      إلى    /  /     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اسم خبير التدريب :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عزيزي المشارك : أجب عن الأسئلة التالية بكل الحرية والصدق والموضوعية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ضع علامة (</a:t>
            </a:r>
            <a:r>
              <a:rPr lang="en-US" altLang="zh-CN" sz="1800" dirty="0">
                <a:solidFill>
                  <a:srgbClr val="FF0000"/>
                </a:solidFill>
                <a:sym typeface="Symbol" pitchFamily="18" charset="2"/>
              </a:rPr>
              <a:t></a:t>
            </a:r>
            <a:r>
              <a:rPr lang="ar-SA" altLang="zh-CN" sz="1800" dirty="0">
                <a:solidFill>
                  <a:srgbClr val="FF0000"/>
                </a:solidFill>
              </a:rPr>
              <a:t>) أمام الرقم الذي تراه موافقاً لوجهة نظرك 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>
              <a:solidFill>
                <a:srgbClr val="FFFF00"/>
              </a:solidFill>
            </a:endParaRPr>
          </a:p>
        </p:txBody>
      </p:sp>
      <p:graphicFrame>
        <p:nvGraphicFramePr>
          <p:cNvPr id="540726" name="Group 5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6399634"/>
              </p:ext>
            </p:extLst>
          </p:nvPr>
        </p:nvGraphicFramePr>
        <p:xfrm>
          <a:off x="0" y="2420888"/>
          <a:ext cx="9144000" cy="3805238"/>
        </p:xfrm>
        <a:graphic>
          <a:graphicData uri="http://schemas.openxmlformats.org/drawingml/2006/table">
            <a:tbl>
              <a:tblPr rtl="1"/>
              <a:tblGrid>
                <a:gridCol w="464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1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الموضوع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ضعيف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مفبول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جيد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جيد جدا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ممتاز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3375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درجة استفادتك من هذا البرنامج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ارتباط الموضوعات باهتماماتك الوظيفية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كفاءة المدرب في تقديم الموضوعات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التصميم العلمي للمادة المستخدمة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مواعيد انعقاد البرنامج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مكان انعقاد البرنامج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تقييمك العام للبرنامج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25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8964488" cy="5038328"/>
          </a:xfrm>
        </p:spPr>
        <p:txBody>
          <a:bodyPr>
            <a:normAutofit/>
          </a:bodyPr>
          <a:lstStyle/>
          <a:p>
            <a:pPr marL="0" indent="0" algn="r" rtl="1" eaLnBrk="1" hangingPunct="1">
              <a:lnSpc>
                <a:spcPct val="80000"/>
              </a:lnSpc>
              <a:buNone/>
              <a:defRPr/>
            </a:pPr>
            <a:r>
              <a:rPr lang="ar-JO" altLang="zh-CN" sz="2400" dirty="0">
                <a:solidFill>
                  <a:srgbClr val="FF0000"/>
                </a:solidFill>
              </a:rPr>
              <a:t>تابع.....................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ar-SA" altLang="zh-CN" sz="2400" dirty="0">
                <a:solidFill>
                  <a:srgbClr val="3333FF"/>
                </a:solidFill>
              </a:rPr>
              <a:t>الموضوعات التي أثارت اهتمامي وأتطلع لتغطيتها بمزيد من العمق .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……………………………………………………………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……………………………………………………………</a:t>
            </a:r>
            <a:endParaRPr lang="ar-SA" altLang="zh-CN" sz="2400" dirty="0">
              <a:solidFill>
                <a:srgbClr val="3333FF"/>
              </a:solidFill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ar-SA" altLang="zh-CN" sz="2400" dirty="0">
                <a:solidFill>
                  <a:srgbClr val="3333FF"/>
                </a:solidFill>
              </a:rPr>
              <a:t>الموضوعات التي شعرت بعدم أهميتها أو ارتباطها بموضوع البرنامج :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……………………………………………………………</a:t>
            </a:r>
            <a:r>
              <a:rPr lang="ar-SA" altLang="zh-CN" sz="2400" dirty="0">
                <a:solidFill>
                  <a:srgbClr val="3333FF"/>
                </a:solidFill>
              </a:rPr>
              <a:t>.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……………………………………………………………</a:t>
            </a:r>
            <a:r>
              <a:rPr lang="ar-SA" altLang="zh-CN" sz="2400" dirty="0">
                <a:solidFill>
                  <a:srgbClr val="3333FF"/>
                </a:solidFill>
              </a:rPr>
              <a:t>.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ar-SA" altLang="zh-CN" sz="2400" dirty="0">
                <a:solidFill>
                  <a:srgbClr val="3333FF"/>
                </a:solidFill>
              </a:rPr>
              <a:t>الموضوعات التي كنت أتطلع لتغطيتها ولم يتم طرحها بالبرنامج :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8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</a:t>
            </a:r>
            <a:r>
              <a:rPr lang="ar-SA" altLang="zh-CN" sz="2400" dirty="0">
                <a:solidFill>
                  <a:srgbClr val="3333FF"/>
                </a:solidFill>
              </a:rPr>
              <a:t>.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……………………………………………………………</a:t>
            </a:r>
            <a:r>
              <a:rPr lang="ar-SA" altLang="zh-CN" sz="2400" dirty="0">
                <a:solidFill>
                  <a:srgbClr val="3333FF"/>
                </a:solidFill>
              </a:rPr>
              <a:t>.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ar-SA" altLang="zh-CN" sz="2400" dirty="0">
                <a:solidFill>
                  <a:srgbClr val="3333FF"/>
                </a:solidFill>
              </a:rPr>
              <a:t>هل لديك مقترحات محددة لزيادة فعالية هذا البرنامج (في حالة تكراره مستقبلاً)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……………………………………………………………</a:t>
            </a:r>
            <a:r>
              <a:rPr lang="ar-SA" altLang="zh-CN" sz="2400" dirty="0">
                <a:solidFill>
                  <a:srgbClr val="3333FF"/>
                </a:solidFill>
              </a:rPr>
              <a:t>.</a:t>
            </a:r>
            <a:endParaRPr lang="en-US" altLang="zh-CN" sz="2400" dirty="0">
              <a:solidFill>
                <a:srgbClr val="3333FF"/>
              </a:solidFill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en-US" altLang="zh-CN" sz="2400" dirty="0">
                <a:solidFill>
                  <a:srgbClr val="3333FF"/>
                </a:solidFill>
                <a:latin typeface="PT Bold Heading"/>
                <a:ea typeface="SimSun" pitchFamily="2" charset="-122"/>
              </a:rPr>
              <a:t>…</a:t>
            </a:r>
            <a:endParaRPr lang="en-US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8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99392"/>
            <a:ext cx="8229600" cy="50323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ar-SA" altLang="zh-CN" sz="2400" b="1" dirty="0">
                <a:solidFill>
                  <a:schemeClr val="bg1"/>
                </a:solidFill>
                <a:cs typeface="+mn-cs"/>
              </a:rPr>
              <a:t>نموذج تقييم برنامج تدريبي تقرير </a:t>
            </a:r>
            <a:r>
              <a:rPr lang="ar-JO" altLang="zh-CN" sz="2400" b="1" dirty="0">
                <a:solidFill>
                  <a:schemeClr val="bg1"/>
                </a:solidFill>
                <a:cs typeface="+mn-cs"/>
              </a:rPr>
              <a:t>(</a:t>
            </a:r>
            <a:r>
              <a:rPr lang="ar-SA" altLang="zh-CN" sz="2400" b="1" dirty="0">
                <a:solidFill>
                  <a:schemeClr val="bg1"/>
                </a:solidFill>
                <a:cs typeface="+mn-cs"/>
              </a:rPr>
              <a:t>المدرب</a:t>
            </a:r>
            <a:r>
              <a:rPr lang="ar-JO" altLang="zh-CN" sz="2400" b="1" dirty="0">
                <a:solidFill>
                  <a:schemeClr val="bg1"/>
                </a:solidFill>
                <a:cs typeface="+mn-cs"/>
              </a:rPr>
              <a:t>)</a:t>
            </a:r>
            <a:endParaRPr lang="en-US" sz="2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548680"/>
            <a:ext cx="8229600" cy="19812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z="1800" dirty="0">
                <a:solidFill>
                  <a:srgbClr val="FF0000"/>
                </a:solidFill>
              </a:rPr>
              <a:t>اسم البرنامج :</a:t>
            </a:r>
            <a:endParaRPr lang="ar-SA" altLang="zh-CN" sz="1800" dirty="0">
              <a:solidFill>
                <a:srgbClr val="FF0000"/>
              </a:solidFill>
            </a:endParaRP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مكان الانعقاد :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تاريخ الانعقاد :   من   /   /      إلى    /  /     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اسم خبير التدريب :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عزيزي الم</a:t>
            </a:r>
            <a:r>
              <a:rPr lang="ar-JO" altLang="zh-CN" sz="1800" dirty="0">
                <a:solidFill>
                  <a:srgbClr val="FF0000"/>
                </a:solidFill>
              </a:rPr>
              <a:t>درب</a:t>
            </a:r>
            <a:r>
              <a:rPr lang="ar-SA" altLang="zh-CN" sz="1800" dirty="0">
                <a:solidFill>
                  <a:srgbClr val="FF0000"/>
                </a:solidFill>
              </a:rPr>
              <a:t>: أجب عن الأسئلة التالية بكل الحرية والصدق والموضوعية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zh-CN" sz="1800" dirty="0">
                <a:solidFill>
                  <a:srgbClr val="FF0000"/>
                </a:solidFill>
              </a:rPr>
              <a:t>ضع علامة (</a:t>
            </a:r>
            <a:r>
              <a:rPr lang="en-US" altLang="zh-CN" sz="1800" dirty="0">
                <a:solidFill>
                  <a:srgbClr val="FF0000"/>
                </a:solidFill>
                <a:sym typeface="Symbol" pitchFamily="18" charset="2"/>
              </a:rPr>
              <a:t></a:t>
            </a:r>
            <a:r>
              <a:rPr lang="ar-SA" altLang="zh-CN" sz="1800" dirty="0">
                <a:solidFill>
                  <a:srgbClr val="FF0000"/>
                </a:solidFill>
              </a:rPr>
              <a:t>) أمام الرقم الذي تراه موافقاً لوجهة نظرك 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>
              <a:solidFill>
                <a:srgbClr val="FFFF00"/>
              </a:solidFill>
            </a:endParaRPr>
          </a:p>
        </p:txBody>
      </p:sp>
      <p:graphicFrame>
        <p:nvGraphicFramePr>
          <p:cNvPr id="540726" name="Group 5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5212562"/>
              </p:ext>
            </p:extLst>
          </p:nvPr>
        </p:nvGraphicFramePr>
        <p:xfrm>
          <a:off x="0" y="2420888"/>
          <a:ext cx="9144000" cy="3805238"/>
        </p:xfrm>
        <a:graphic>
          <a:graphicData uri="http://schemas.openxmlformats.org/drawingml/2006/table">
            <a:tbl>
              <a:tblPr rtl="1"/>
              <a:tblGrid>
                <a:gridCol w="464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1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الموضوع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ضعيف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مفبول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جيد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جيد جدا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ممتاز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PT Bold Heading" pitchFamily="2" charset="-78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3375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درجة </a:t>
                      </a:r>
                      <a:r>
                        <a:rPr kumimoji="0" lang="ar-JO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مشاركة المتدربين</a:t>
                      </a:r>
                      <a:endParaRPr kumimoji="0" lang="ar-SA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ا</a:t>
                      </a:r>
                      <a:r>
                        <a:rPr kumimoji="0" lang="ar-JO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لالتزام والحضور والانصراف</a:t>
                      </a:r>
                      <a:endParaRPr kumimoji="0" lang="ar-SA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</a:t>
                      </a:r>
                      <a:r>
                        <a:rPr kumimoji="0" lang="ar-JO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الانضباط </a:t>
                      </a:r>
                      <a:endParaRPr kumimoji="0" lang="ar-SA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</a:t>
                      </a:r>
                      <a:r>
                        <a:rPr kumimoji="0" lang="ar-JO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سلوك المشاركين مع زملائهم</a:t>
                      </a:r>
                      <a:endParaRPr kumimoji="0" lang="ar-SA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JO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رغبة المشاركين في التدريب</a:t>
                      </a:r>
                      <a:endParaRPr kumimoji="0" lang="ar-SA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</a:t>
                      </a:r>
                      <a:r>
                        <a:rPr kumimoji="0" lang="ar-JO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الحوار والنقاش</a:t>
                      </a:r>
                      <a:endParaRPr kumimoji="0" lang="ar-SA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1Minus"/>
                        <a:tabLst/>
                      </a:pPr>
                      <a:r>
                        <a:rPr kumimoji="0" lang="ar-SA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T Bold Dusky" pitchFamily="2" charset="-78"/>
                          <a:cs typeface="Simplified Arabic" pitchFamily="18" charset="-78"/>
                        </a:rPr>
                        <a:t> تقييمك العام للبرنامج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Simplified Arabic" pitchFamily="18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A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T Bold Dusky" pitchFamily="2" charset="-78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07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 rtl="1" eaLnBrk="1" hangingPunct="1">
              <a:defRPr/>
            </a:pPr>
            <a:r>
              <a:rPr lang="ar-SA" altLang="zh-CN" sz="2000" b="1" dirty="0">
                <a:latin typeface="+mn-lt"/>
                <a:cs typeface="+mn-cs"/>
              </a:rPr>
              <a:t>استمارة تقييم متدرب</a:t>
            </a:r>
            <a:br>
              <a:rPr lang="ar-SA" altLang="zh-CN" sz="2000" b="1" dirty="0">
                <a:latin typeface="+mn-lt"/>
                <a:cs typeface="+mn-cs"/>
              </a:rPr>
            </a:br>
            <a:r>
              <a:rPr lang="ar-SA" sz="2000" dirty="0">
                <a:latin typeface="+mn-lt"/>
                <a:cs typeface="+mn-cs"/>
              </a:rPr>
              <a:t>تقرير المشرف المباشر بعد عودة المتدرب إلى مكان العمل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8674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القطاع الإداري : 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</a:t>
            </a:r>
            <a:endParaRPr lang="ar-SA" altLang="zh-CN" sz="1800" dirty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اسم المتدرب : 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</a:t>
            </a:r>
            <a:r>
              <a:rPr lang="ar-SA" altLang="zh-CN" sz="1800" dirty="0"/>
              <a:t>الإدارة التابع لها : 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</a:t>
            </a:r>
            <a:endParaRPr lang="ar-SA" altLang="zh-CN" sz="1800" dirty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اسم البرنامج :	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</a:t>
            </a:r>
            <a:r>
              <a:rPr lang="ar-SA" altLang="zh-CN" sz="1800" dirty="0"/>
              <a:t>	تاريخ البرنامج :  /  /  2..6</a:t>
            </a:r>
            <a:endParaRPr lang="ar-SA" altLang="zh-CN" sz="1800" b="1" dirty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b="1" dirty="0"/>
              <a:t>السيد / 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…………………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</a:t>
            </a:r>
            <a:r>
              <a:rPr lang="en-US" altLang="zh-CN" sz="1800" dirty="0"/>
              <a:t>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</a:t>
            </a:r>
            <a:endParaRPr lang="ar-SA" altLang="zh-CN" sz="1800" b="1" dirty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نود أن نتعرف علي رأي سيادتكم فيما يتعلق بنتائج البرنامج التدريبي علي الموظف بعد عودته إلى العمل 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–</a:t>
            </a:r>
            <a:r>
              <a:rPr lang="ar-SA" altLang="zh-CN" sz="1800" dirty="0"/>
              <a:t> حتى يتسنى لنا العمل علي تلافي القصور في العملية التدريبية ، وكذا تنمية الجوانب الإيجابية علي المتدرب .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بصفة عامة ، هل أنت راض عن مستوى أداء العامل وسلوكه بعد البرنامج ؟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(   ) راض تماماً		(   ) راض نسبياً		(   ) غير راض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هل هناك تغير إيجابي في أسلوب أداء العامل لعمله ؟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(    ) نعم ، تغير يجرى حدوثه الآن	(    ) متوقع حدوثه قريباً	(    ) لا يوجد تغير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إذا كان هناك تغير إيجابي في أداء العامل . ما هو علي وجه التحديد ؟</a:t>
            </a:r>
            <a:endParaRPr lang="en-US" altLang="zh-CN" sz="1800" dirty="0">
              <a:ea typeface="SimSun" pitchFamily="2" charset="-122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هل هناك تغير إيجابي في سلوك العامل نحو رؤسائه وزملائه ؟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(   ) نعم ، تغير يجرى حدوثه الآن	(   ) متوقع حدوثه قريباً	(   ) لا يوجد تغير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ما هي الموضوعات التي أحدثت تغير إيجابي أدت إلى التطور للموظف في أدائه وسلوكه</a:t>
            </a:r>
            <a:endParaRPr lang="en-US" altLang="zh-CN" sz="1800" dirty="0">
              <a:ea typeface="SimSun" pitchFamily="2" charset="-122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6 - ما هي أوجه القصور في البرنامج ويجب العمل علي تلافيها مستقبلاً ؟</a:t>
            </a:r>
            <a:endParaRPr lang="en-US" altLang="zh-CN" sz="1800" dirty="0">
              <a:ea typeface="SimSun" pitchFamily="2" charset="-122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en-US" altLang="zh-CN" sz="1800" dirty="0">
                <a:latin typeface="PT Bold Heading"/>
                <a:ea typeface="SimSun" pitchFamily="2" charset="-122"/>
              </a:rPr>
              <a:t>……………………………………………………</a:t>
            </a:r>
            <a:r>
              <a:rPr lang="en-US" altLang="zh-CN" sz="1800" dirty="0">
                <a:ea typeface="SimSun" pitchFamily="2" charset="-122"/>
              </a:rPr>
              <a:t>..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</a:t>
            </a:r>
            <a:endParaRPr lang="ar-SA" altLang="zh-CN" sz="1800" dirty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7-بعد هذا البرنامج،ما هي في وجهة نظرك أهم الاحتياجات التدريبية المستقبلية للموظف؟</a:t>
            </a:r>
            <a:endParaRPr lang="en-US" altLang="zh-CN" sz="1800" dirty="0">
              <a:ea typeface="SimSun" pitchFamily="2" charset="-122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en-US" altLang="zh-CN" sz="1800" dirty="0">
                <a:latin typeface="PT Bold Heading"/>
                <a:ea typeface="SimSun" pitchFamily="2" charset="-122"/>
              </a:rPr>
              <a:t>……………………………………………………</a:t>
            </a:r>
            <a:r>
              <a:rPr lang="en-US" altLang="zh-CN" sz="1800" dirty="0">
                <a:ea typeface="SimSun" pitchFamily="2" charset="-122"/>
              </a:rPr>
              <a:t>..</a:t>
            </a:r>
            <a:r>
              <a:rPr lang="en-US" altLang="zh-CN" sz="1800" dirty="0">
                <a:latin typeface="PT Bold Heading"/>
                <a:ea typeface="SimSun" pitchFamily="2" charset="-122"/>
              </a:rPr>
              <a:t>………</a:t>
            </a:r>
            <a:r>
              <a:rPr lang="en-US" altLang="zh-CN" sz="1800" dirty="0">
                <a:ea typeface="SimSun" pitchFamily="2" charset="-122"/>
              </a:rPr>
              <a:t>.</a:t>
            </a:r>
            <a:endParaRPr lang="ar-SA" altLang="zh-CN" sz="1800" dirty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zh-CN" sz="1800" dirty="0"/>
              <a:t>ملاحظات أخرى :................................................</a:t>
            </a:r>
            <a:endParaRPr lang="en-US" altLang="zh-CN" sz="180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63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681288"/>
              </p:ext>
            </p:extLst>
          </p:nvPr>
        </p:nvGraphicFramePr>
        <p:xfrm>
          <a:off x="0" y="476672"/>
          <a:ext cx="9144000" cy="6381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81328">
                <a:tc>
                  <a:txBody>
                    <a:bodyPr/>
                    <a:lstStyle/>
                    <a:p>
                      <a:pPr marL="0" marR="0" indent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ar-JO" sz="2400" b="1" kern="1200" dirty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تقييم الدورات التدريبية </a:t>
                      </a:r>
                    </a:p>
                    <a:p>
                      <a:pPr marL="0" marR="0" indent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ar-JO" sz="2400" b="1" kern="1200" dirty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استبيان تقييم الدورات التدريبية</a:t>
                      </a:r>
                    </a:p>
                    <a:p>
                      <a:pPr marL="0" marR="0" indent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ar-JO" sz="2400" b="1" kern="1200" dirty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أمثلة تطبيقية</a:t>
                      </a:r>
                    </a:p>
                    <a:p>
                      <a:pPr marL="342900" marR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Tx/>
                        <a:buChar char="-"/>
                      </a:pPr>
                      <a:endParaRPr lang="ar-JO" sz="2400" b="1" kern="1200" dirty="0">
                        <a:solidFill>
                          <a:srgbClr val="3333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2255" marR="11225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78537"/>
            <a:ext cx="762000" cy="365125"/>
          </a:xfrm>
        </p:spPr>
        <p:txBody>
          <a:bodyPr/>
          <a:lstStyle/>
          <a:p>
            <a:fld id="{C54596C8-92EE-4584-A9EB-70A8CB5D8AA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62331"/>
            <a:ext cx="4873869" cy="365125"/>
          </a:xfrm>
        </p:spPr>
        <p:txBody>
          <a:bodyPr/>
          <a:lstStyle/>
          <a:p>
            <a:r>
              <a:rPr lang="ar-SA" dirty="0"/>
              <a:t>د. </a:t>
            </a:r>
            <a:r>
              <a:rPr lang="ar-JO" dirty="0"/>
              <a:t>زاهي ياسين،</a:t>
            </a:r>
            <a:r>
              <a:rPr lang="ar-SA" dirty="0"/>
              <a:t> تدريب وتطوير الموارد البشرية</a:t>
            </a:r>
            <a:r>
              <a:rPr lang="ar-JO" dirty="0"/>
              <a:t> </a:t>
            </a:r>
            <a:r>
              <a:rPr lang="en-US" dirty="0"/>
              <a:t> HRMA 302/Spring 201</a:t>
            </a:r>
            <a:r>
              <a:rPr lang="ar-JO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0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3333</TotalTime>
  <Words>280</Words>
  <Application>Microsoft Office PowerPoint</Application>
  <PresentationFormat>On-screen Show (4:3)</PresentationFormat>
  <Paragraphs>88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نموذج تقييم برنامج تدريبي تقرير (المتدرب)</vt:lpstr>
      <vt:lpstr>PowerPoint Presentation</vt:lpstr>
      <vt:lpstr>نموذج تقييم برنامج تدريبي تقرير (المدرب)</vt:lpstr>
      <vt:lpstr>استمارة تقييم متدرب تقرير المشرف المباشر بعد عودة المتدرب إلى مكان العمل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Langer</dc:creator>
  <cp:lastModifiedBy>amany</cp:lastModifiedBy>
  <cp:revision>107</cp:revision>
  <cp:lastPrinted>2015-01-27T09:22:38Z</cp:lastPrinted>
  <dcterms:created xsi:type="dcterms:W3CDTF">2015-01-27T08:25:02Z</dcterms:created>
  <dcterms:modified xsi:type="dcterms:W3CDTF">2023-05-27T15:05:19Z</dcterms:modified>
</cp:coreProperties>
</file>